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76" autoAdjust="0"/>
  </p:normalViewPr>
  <p:slideViewPr>
    <p:cSldViewPr snapToGrid="0">
      <p:cViewPr varScale="1">
        <p:scale>
          <a:sx n="108" d="100"/>
          <a:sy n="108" d="100"/>
        </p:scale>
        <p:origin x="65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61E160-D443-486A-AE57-104848335EC7}" type="datetimeFigureOut">
              <a:rPr lang="nb-NO" smtClean="0"/>
              <a:t>27.06.2017</a:t>
            </a:fld>
            <a:endParaRPr lang="nb-NO"/>
          </a:p>
        </p:txBody>
      </p:sp>
      <p:sp>
        <p:nvSpPr>
          <p:cNvPr id="4" name="Plassholder for lysbil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b-NO"/>
          </a:p>
        </p:txBody>
      </p:sp>
      <p:sp>
        <p:nvSpPr>
          <p:cNvPr id="5" name="Plassholder for nota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6" name="Plassholder for bunn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b-NO"/>
          </a:p>
        </p:txBody>
      </p:sp>
      <p:sp>
        <p:nvSpPr>
          <p:cNvPr id="7" name="Plassholder for lysbilde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E05EE-9776-41C8-AB31-B196769AFDD6}" type="slidenum">
              <a:rPr lang="nb-NO" smtClean="0"/>
              <a:t>‹#›</a:t>
            </a:fld>
            <a:endParaRPr lang="nb-NO"/>
          </a:p>
        </p:txBody>
      </p:sp>
    </p:spTree>
    <p:extLst>
      <p:ext uri="{BB962C8B-B14F-4D97-AF65-F5344CB8AC3E}">
        <p14:creationId xmlns:p14="http://schemas.microsoft.com/office/powerpoint/2010/main" val="29877376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b-NO" sz="1200" kern="1200" dirty="0">
                <a:solidFill>
                  <a:schemeClr val="tx1"/>
                </a:solidFill>
                <a:effectLst/>
                <a:latin typeface="+mn-lt"/>
                <a:ea typeface="+mn-ea"/>
                <a:cs typeface="+mn-cs"/>
              </a:rPr>
              <a:t>Begrepet er aktuelt å bruke for deler av en eiendom, og særlig for bygninger og anlegg på en eiendom. Begrep er også aktuelt å bruke i forbindelse med regnskap for en hel eiendom der det ikke finnes relevante markeder, for eksempel spesialbygg til offentlige formål. Sykehus er et typisk eksempel. Andre eksempel er ikke-kommersielle idrettsanlegg og bygninger for religionsutøvelse.</a:t>
            </a:r>
          </a:p>
          <a:p>
            <a:endParaRPr lang="nb-NO" dirty="0"/>
          </a:p>
        </p:txBody>
      </p:sp>
      <p:sp>
        <p:nvSpPr>
          <p:cNvPr id="4" name="Plassholder for lysbildenummer 3"/>
          <p:cNvSpPr>
            <a:spLocks noGrp="1"/>
          </p:cNvSpPr>
          <p:nvPr>
            <p:ph type="sldNum" sz="quarter" idx="10"/>
          </p:nvPr>
        </p:nvSpPr>
        <p:spPr/>
        <p:txBody>
          <a:bodyPr/>
          <a:lstStyle/>
          <a:p>
            <a:fld id="{5D0C3198-6C82-48A7-847E-7975B62F7321}" type="slidenum">
              <a:rPr lang="nb-NO" smtClean="0"/>
              <a:t>2</a:t>
            </a:fld>
            <a:endParaRPr lang="nb-NO"/>
          </a:p>
        </p:txBody>
      </p:sp>
    </p:spTree>
    <p:extLst>
      <p:ext uri="{BB962C8B-B14F-4D97-AF65-F5344CB8AC3E}">
        <p14:creationId xmlns:p14="http://schemas.microsoft.com/office/powerpoint/2010/main" val="32576398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Altså tre</a:t>
            </a:r>
            <a:r>
              <a:rPr lang="nb-NO" baseline="0" dirty="0"/>
              <a:t> objekter: Eiendommen som tapes, eieren og eiendommen (objektet) som kan erstatte det tapte.</a:t>
            </a:r>
            <a:endParaRPr lang="nb-NO" dirty="0"/>
          </a:p>
        </p:txBody>
      </p:sp>
      <p:sp>
        <p:nvSpPr>
          <p:cNvPr id="4" name="Plassholder for lysbildenummer 3"/>
          <p:cNvSpPr>
            <a:spLocks noGrp="1"/>
          </p:cNvSpPr>
          <p:nvPr>
            <p:ph type="sldNum" sz="quarter" idx="10"/>
          </p:nvPr>
        </p:nvSpPr>
        <p:spPr/>
        <p:txBody>
          <a:bodyPr/>
          <a:lstStyle/>
          <a:p>
            <a:fld id="{5D0C3198-6C82-48A7-847E-7975B62F7321}" type="slidenum">
              <a:rPr lang="nb-NO" smtClean="0"/>
              <a:t>4</a:t>
            </a:fld>
            <a:endParaRPr lang="nb-NO"/>
          </a:p>
        </p:txBody>
      </p:sp>
    </p:spTree>
    <p:extLst>
      <p:ext uri="{BB962C8B-B14F-4D97-AF65-F5344CB8AC3E}">
        <p14:creationId xmlns:p14="http://schemas.microsoft.com/office/powerpoint/2010/main" val="38882736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sp>
        <p:nvSpPr>
          <p:cNvPr id="2" name="Tittel 1"/>
          <p:cNvSpPr>
            <a:spLocks noGrp="1"/>
          </p:cNvSpPr>
          <p:nvPr>
            <p:ph type="ctrTitle"/>
          </p:nvPr>
        </p:nvSpPr>
        <p:spPr>
          <a:xfrm>
            <a:off x="1524000" y="1122363"/>
            <a:ext cx="9144000" cy="2387600"/>
          </a:xfrm>
        </p:spPr>
        <p:txBody>
          <a:bodyPr anchor="b"/>
          <a:lstStyle>
            <a:lvl1pPr algn="ctr">
              <a:defRPr sz="6000"/>
            </a:lvl1pPr>
          </a:lstStyle>
          <a:p>
            <a:r>
              <a:rPr lang="nb-NO"/>
              <a:t>Klikk for å redigere tittelstil</a:t>
            </a:r>
          </a:p>
        </p:txBody>
      </p:sp>
      <p:sp>
        <p:nvSpPr>
          <p:cNvPr id="3" name="Undertit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p>
        </p:txBody>
      </p:sp>
      <p:sp>
        <p:nvSpPr>
          <p:cNvPr id="4" name="Plassholder for dato 3"/>
          <p:cNvSpPr>
            <a:spLocks noGrp="1"/>
          </p:cNvSpPr>
          <p:nvPr>
            <p:ph type="dt" sz="half" idx="10"/>
          </p:nvPr>
        </p:nvSpPr>
        <p:spPr/>
        <p:txBody>
          <a:bodyPr/>
          <a:lstStyle/>
          <a:p>
            <a:fld id="{8DD840EB-3062-49BD-B3B7-AA4BDE691E5B}" type="datetimeFigureOut">
              <a:rPr lang="nb-NO" smtClean="0"/>
              <a:t>27.06.2017</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27973066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loddrett tekst 2"/>
          <p:cNvSpPr>
            <a:spLocks noGrp="1"/>
          </p:cNvSpPr>
          <p:nvPr>
            <p:ph type="body" orient="vert" idx="1"/>
          </p:nvPr>
        </p:nvSpPr>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p:cNvSpPr>
            <a:spLocks noGrp="1"/>
          </p:cNvSpPr>
          <p:nvPr>
            <p:ph type="dt" sz="half" idx="10"/>
          </p:nvPr>
        </p:nvSpPr>
        <p:spPr/>
        <p:txBody>
          <a:bodyPr/>
          <a:lstStyle/>
          <a:p>
            <a:fld id="{8DD840EB-3062-49BD-B3B7-AA4BDE691E5B}" type="datetimeFigureOut">
              <a:rPr lang="nb-NO" smtClean="0"/>
              <a:t>27.06.2017</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790272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p:cNvSpPr>
            <a:spLocks noGrp="1"/>
          </p:cNvSpPr>
          <p:nvPr>
            <p:ph type="title" orient="vert"/>
          </p:nvPr>
        </p:nvSpPr>
        <p:spPr>
          <a:xfrm>
            <a:off x="8724900" y="365125"/>
            <a:ext cx="2628900" cy="5811838"/>
          </a:xfrm>
        </p:spPr>
        <p:txBody>
          <a:bodyPr vert="eaVert"/>
          <a:lstStyle/>
          <a:p>
            <a:r>
              <a:rPr lang="nb-NO"/>
              <a:t>Klikk for å redigere tittelstil</a:t>
            </a:r>
          </a:p>
        </p:txBody>
      </p:sp>
      <p:sp>
        <p:nvSpPr>
          <p:cNvPr id="3" name="Plassholder for loddrett tekst 2"/>
          <p:cNvSpPr>
            <a:spLocks noGrp="1"/>
          </p:cNvSpPr>
          <p:nvPr>
            <p:ph type="body" orient="vert" idx="1"/>
          </p:nvPr>
        </p:nvSpPr>
        <p:spPr>
          <a:xfrm>
            <a:off x="838200" y="365125"/>
            <a:ext cx="7734300" cy="5811838"/>
          </a:xfrm>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p:cNvSpPr>
            <a:spLocks noGrp="1"/>
          </p:cNvSpPr>
          <p:nvPr>
            <p:ph type="dt" sz="half" idx="10"/>
          </p:nvPr>
        </p:nvSpPr>
        <p:spPr/>
        <p:txBody>
          <a:bodyPr/>
          <a:lstStyle/>
          <a:p>
            <a:fld id="{8DD840EB-3062-49BD-B3B7-AA4BDE691E5B}" type="datetimeFigureOut">
              <a:rPr lang="nb-NO" smtClean="0"/>
              <a:t>27.06.2017</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804433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innhold 2"/>
          <p:cNvSpPr>
            <a:spLocks noGrp="1"/>
          </p:cNvSpPr>
          <p:nvPr>
            <p:ph idx="1"/>
          </p:nvPr>
        </p:nvSpPr>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p:cNvSpPr>
            <a:spLocks noGrp="1"/>
          </p:cNvSpPr>
          <p:nvPr>
            <p:ph type="dt" sz="half" idx="10"/>
          </p:nvPr>
        </p:nvSpPr>
        <p:spPr/>
        <p:txBody>
          <a:bodyPr/>
          <a:lstStyle/>
          <a:p>
            <a:fld id="{8DD840EB-3062-49BD-B3B7-AA4BDE691E5B}" type="datetimeFigureOut">
              <a:rPr lang="nb-NO" smtClean="0"/>
              <a:t>27.06.2017</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12489314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Deloverskrift">
    <p:spTree>
      <p:nvGrpSpPr>
        <p:cNvPr id="1" name=""/>
        <p:cNvGrpSpPr/>
        <p:nvPr/>
      </p:nvGrpSpPr>
      <p:grpSpPr>
        <a:xfrm>
          <a:off x="0" y="0"/>
          <a:ext cx="0" cy="0"/>
          <a:chOff x="0" y="0"/>
          <a:chExt cx="0" cy="0"/>
        </a:xfrm>
      </p:grpSpPr>
      <p:sp>
        <p:nvSpPr>
          <p:cNvPr id="2" name="Tittel 1"/>
          <p:cNvSpPr>
            <a:spLocks noGrp="1"/>
          </p:cNvSpPr>
          <p:nvPr>
            <p:ph type="title"/>
          </p:nvPr>
        </p:nvSpPr>
        <p:spPr>
          <a:xfrm>
            <a:off x="831850" y="1709738"/>
            <a:ext cx="10515600" cy="2852737"/>
          </a:xfrm>
        </p:spPr>
        <p:txBody>
          <a:bodyPr anchor="b"/>
          <a:lstStyle>
            <a:lvl1pPr>
              <a:defRPr sz="6000"/>
            </a:lvl1pPr>
          </a:lstStyle>
          <a:p>
            <a:r>
              <a:rPr lang="nb-NO"/>
              <a:t>Klikk for å redigere tittelstil</a:t>
            </a:r>
          </a:p>
        </p:txBody>
      </p:sp>
      <p:sp>
        <p:nvSpPr>
          <p:cNvPr id="3" name="Plassholder f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b-NO"/>
              <a:t>Klikk for å redigere tekststiler i malen</a:t>
            </a:r>
          </a:p>
        </p:txBody>
      </p:sp>
      <p:sp>
        <p:nvSpPr>
          <p:cNvPr id="4" name="Plassholder for dato 3"/>
          <p:cNvSpPr>
            <a:spLocks noGrp="1"/>
          </p:cNvSpPr>
          <p:nvPr>
            <p:ph type="dt" sz="half" idx="10"/>
          </p:nvPr>
        </p:nvSpPr>
        <p:spPr/>
        <p:txBody>
          <a:bodyPr/>
          <a:lstStyle/>
          <a:p>
            <a:fld id="{8DD840EB-3062-49BD-B3B7-AA4BDE691E5B}" type="datetimeFigureOut">
              <a:rPr lang="nb-NO" smtClean="0"/>
              <a:t>27.06.2017</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14519912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innhold 2"/>
          <p:cNvSpPr>
            <a:spLocks noGrp="1"/>
          </p:cNvSpPr>
          <p:nvPr>
            <p:ph sz="half" idx="1"/>
          </p:nvPr>
        </p:nvSpPr>
        <p:spPr>
          <a:xfrm>
            <a:off x="838200" y="1825625"/>
            <a:ext cx="5181600" cy="435133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p:cNvSpPr>
            <a:spLocks noGrp="1"/>
          </p:cNvSpPr>
          <p:nvPr>
            <p:ph sz="half" idx="2"/>
          </p:nvPr>
        </p:nvSpPr>
        <p:spPr>
          <a:xfrm>
            <a:off x="6172200" y="1825625"/>
            <a:ext cx="5181600" cy="435133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dato 4"/>
          <p:cNvSpPr>
            <a:spLocks noGrp="1"/>
          </p:cNvSpPr>
          <p:nvPr>
            <p:ph type="dt" sz="half" idx="10"/>
          </p:nvPr>
        </p:nvSpPr>
        <p:spPr/>
        <p:txBody>
          <a:bodyPr/>
          <a:lstStyle/>
          <a:p>
            <a:fld id="{8DD840EB-3062-49BD-B3B7-AA4BDE691E5B}" type="datetimeFigureOut">
              <a:rPr lang="nb-NO" smtClean="0"/>
              <a:t>27.06.2017</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3887891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p:cNvSpPr>
            <a:spLocks noGrp="1"/>
          </p:cNvSpPr>
          <p:nvPr>
            <p:ph type="title"/>
          </p:nvPr>
        </p:nvSpPr>
        <p:spPr>
          <a:xfrm>
            <a:off x="839788" y="365125"/>
            <a:ext cx="10515600" cy="1325563"/>
          </a:xfrm>
        </p:spPr>
        <p:txBody>
          <a:bodyPr/>
          <a:lstStyle/>
          <a:p>
            <a:r>
              <a:rPr lang="nb-NO"/>
              <a:t>Klikk for å redigere tittelstil</a:t>
            </a:r>
          </a:p>
        </p:txBody>
      </p:sp>
      <p:sp>
        <p:nvSpPr>
          <p:cNvPr id="3" name="Plassholder f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4" name="Plassholder for innhold 3"/>
          <p:cNvSpPr>
            <a:spLocks noGrp="1"/>
          </p:cNvSpPr>
          <p:nvPr>
            <p:ph sz="half" idx="2"/>
          </p:nvPr>
        </p:nvSpPr>
        <p:spPr>
          <a:xfrm>
            <a:off x="839788" y="2505075"/>
            <a:ext cx="5157787" cy="368458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6" name="Plassholder for innhold 5"/>
          <p:cNvSpPr>
            <a:spLocks noGrp="1"/>
          </p:cNvSpPr>
          <p:nvPr>
            <p:ph sz="quarter" idx="4"/>
          </p:nvPr>
        </p:nvSpPr>
        <p:spPr>
          <a:xfrm>
            <a:off x="6172200" y="2505075"/>
            <a:ext cx="5183188" cy="368458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7" name="Plassholder for dato 6"/>
          <p:cNvSpPr>
            <a:spLocks noGrp="1"/>
          </p:cNvSpPr>
          <p:nvPr>
            <p:ph type="dt" sz="half" idx="10"/>
          </p:nvPr>
        </p:nvSpPr>
        <p:spPr/>
        <p:txBody>
          <a:bodyPr/>
          <a:lstStyle/>
          <a:p>
            <a:fld id="{8DD840EB-3062-49BD-B3B7-AA4BDE691E5B}" type="datetimeFigureOut">
              <a:rPr lang="nb-NO" smtClean="0"/>
              <a:t>27.06.2017</a:t>
            </a:fld>
            <a:endParaRPr lang="nb-NO"/>
          </a:p>
        </p:txBody>
      </p:sp>
      <p:sp>
        <p:nvSpPr>
          <p:cNvPr id="8" name="Plassholder for bunntekst 7"/>
          <p:cNvSpPr>
            <a:spLocks noGrp="1"/>
          </p:cNvSpPr>
          <p:nvPr>
            <p:ph type="ftr" sz="quarter" idx="11"/>
          </p:nvPr>
        </p:nvSpPr>
        <p:spPr/>
        <p:txBody>
          <a:bodyPr/>
          <a:lstStyle/>
          <a:p>
            <a:endParaRPr lang="nb-NO"/>
          </a:p>
        </p:txBody>
      </p:sp>
      <p:sp>
        <p:nvSpPr>
          <p:cNvPr id="9" name="Plassholder for lysbildenummer 8"/>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4262159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dato 2"/>
          <p:cNvSpPr>
            <a:spLocks noGrp="1"/>
          </p:cNvSpPr>
          <p:nvPr>
            <p:ph type="dt" sz="half" idx="10"/>
          </p:nvPr>
        </p:nvSpPr>
        <p:spPr/>
        <p:txBody>
          <a:bodyPr/>
          <a:lstStyle/>
          <a:p>
            <a:fld id="{8DD840EB-3062-49BD-B3B7-AA4BDE691E5B}" type="datetimeFigureOut">
              <a:rPr lang="nb-NO" smtClean="0"/>
              <a:t>27.06.2017</a:t>
            </a:fld>
            <a:endParaRPr lang="nb-NO"/>
          </a:p>
        </p:txBody>
      </p:sp>
      <p:sp>
        <p:nvSpPr>
          <p:cNvPr id="4" name="Plassholder for bunntekst 3"/>
          <p:cNvSpPr>
            <a:spLocks noGrp="1"/>
          </p:cNvSpPr>
          <p:nvPr>
            <p:ph type="ftr" sz="quarter" idx="11"/>
          </p:nvPr>
        </p:nvSpPr>
        <p:spPr/>
        <p:txBody>
          <a:bodyPr/>
          <a:lstStyle/>
          <a:p>
            <a:endParaRPr lang="nb-NO"/>
          </a:p>
        </p:txBody>
      </p:sp>
      <p:sp>
        <p:nvSpPr>
          <p:cNvPr id="5" name="Plassholder for lysbildenummer 4"/>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17159068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ssholder for dato 1"/>
          <p:cNvSpPr>
            <a:spLocks noGrp="1"/>
          </p:cNvSpPr>
          <p:nvPr>
            <p:ph type="dt" sz="half" idx="10"/>
          </p:nvPr>
        </p:nvSpPr>
        <p:spPr/>
        <p:txBody>
          <a:bodyPr/>
          <a:lstStyle/>
          <a:p>
            <a:fld id="{8DD840EB-3062-49BD-B3B7-AA4BDE691E5B}" type="datetimeFigureOut">
              <a:rPr lang="nb-NO" smtClean="0"/>
              <a:t>27.06.2017</a:t>
            </a:fld>
            <a:endParaRPr lang="nb-NO"/>
          </a:p>
        </p:txBody>
      </p:sp>
      <p:sp>
        <p:nvSpPr>
          <p:cNvPr id="3" name="Plassholder for bunntekst 2"/>
          <p:cNvSpPr>
            <a:spLocks noGrp="1"/>
          </p:cNvSpPr>
          <p:nvPr>
            <p:ph type="ftr" sz="quarter" idx="11"/>
          </p:nvPr>
        </p:nvSpPr>
        <p:spPr/>
        <p:txBody>
          <a:bodyPr/>
          <a:lstStyle/>
          <a:p>
            <a:endParaRPr lang="nb-NO"/>
          </a:p>
        </p:txBody>
      </p:sp>
      <p:sp>
        <p:nvSpPr>
          <p:cNvPr id="4" name="Plassholder for lysbildenummer 3"/>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38014820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p:cNvSpPr>
            <a:spLocks noGrp="1"/>
          </p:cNvSpPr>
          <p:nvPr>
            <p:ph type="title"/>
          </p:nvPr>
        </p:nvSpPr>
        <p:spPr>
          <a:xfrm>
            <a:off x="839788" y="457200"/>
            <a:ext cx="3932237" cy="1600200"/>
          </a:xfrm>
        </p:spPr>
        <p:txBody>
          <a:bodyPr anchor="b"/>
          <a:lstStyle>
            <a:lvl1pPr>
              <a:defRPr sz="3200"/>
            </a:lvl1pPr>
          </a:lstStyle>
          <a:p>
            <a:r>
              <a:rPr lang="nb-NO"/>
              <a:t>Klikk for å redigere tittelstil</a:t>
            </a:r>
          </a:p>
        </p:txBody>
      </p:sp>
      <p:sp>
        <p:nvSpPr>
          <p:cNvPr id="3" name="Plassholder for innhol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Klikk for å redigere tekststiler i malen</a:t>
            </a:r>
          </a:p>
        </p:txBody>
      </p:sp>
      <p:sp>
        <p:nvSpPr>
          <p:cNvPr id="5" name="Plassholder for dato 4"/>
          <p:cNvSpPr>
            <a:spLocks noGrp="1"/>
          </p:cNvSpPr>
          <p:nvPr>
            <p:ph type="dt" sz="half" idx="10"/>
          </p:nvPr>
        </p:nvSpPr>
        <p:spPr/>
        <p:txBody>
          <a:bodyPr/>
          <a:lstStyle/>
          <a:p>
            <a:fld id="{8DD840EB-3062-49BD-B3B7-AA4BDE691E5B}" type="datetimeFigureOut">
              <a:rPr lang="nb-NO" smtClean="0"/>
              <a:t>27.06.2017</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24614123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p:cNvSpPr>
            <a:spLocks noGrp="1"/>
          </p:cNvSpPr>
          <p:nvPr>
            <p:ph type="title"/>
          </p:nvPr>
        </p:nvSpPr>
        <p:spPr>
          <a:xfrm>
            <a:off x="839788" y="457200"/>
            <a:ext cx="3932237" cy="1600200"/>
          </a:xfrm>
        </p:spPr>
        <p:txBody>
          <a:bodyPr anchor="b"/>
          <a:lstStyle>
            <a:lvl1pPr>
              <a:defRPr sz="3200"/>
            </a:lvl1pPr>
          </a:lstStyle>
          <a:p>
            <a:r>
              <a:rPr lang="nb-NO"/>
              <a:t>Klikk for å redigere tittelstil</a:t>
            </a:r>
          </a:p>
        </p:txBody>
      </p:sp>
      <p:sp>
        <p:nvSpPr>
          <p:cNvPr id="3" name="Plassholder for bild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b-NO"/>
          </a:p>
        </p:txBody>
      </p:sp>
      <p:sp>
        <p:nvSpPr>
          <p:cNvPr id="4" name="Plassholder f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Klikk for å redigere tekststiler i malen</a:t>
            </a:r>
          </a:p>
        </p:txBody>
      </p:sp>
      <p:sp>
        <p:nvSpPr>
          <p:cNvPr id="5" name="Plassholder for dato 4"/>
          <p:cNvSpPr>
            <a:spLocks noGrp="1"/>
          </p:cNvSpPr>
          <p:nvPr>
            <p:ph type="dt" sz="half" idx="10"/>
          </p:nvPr>
        </p:nvSpPr>
        <p:spPr/>
        <p:txBody>
          <a:bodyPr/>
          <a:lstStyle/>
          <a:p>
            <a:fld id="{8DD840EB-3062-49BD-B3B7-AA4BDE691E5B}" type="datetimeFigureOut">
              <a:rPr lang="nb-NO" smtClean="0"/>
              <a:t>27.06.2017</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27314258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it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b-NO"/>
              <a:t>Klikk for å redigere tittelstil</a:t>
            </a:r>
          </a:p>
        </p:txBody>
      </p:sp>
      <p:sp>
        <p:nvSpPr>
          <p:cNvPr id="3" name="Plassholder f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D840EB-3062-49BD-B3B7-AA4BDE691E5B}" type="datetimeFigureOut">
              <a:rPr lang="nb-NO" smtClean="0"/>
              <a:t>27.06.2017</a:t>
            </a:fld>
            <a:endParaRPr lang="nb-NO"/>
          </a:p>
        </p:txBody>
      </p:sp>
      <p:sp>
        <p:nvSpPr>
          <p:cNvPr id="5" name="Plassholder for bunn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b-NO"/>
          </a:p>
        </p:txBody>
      </p:sp>
      <p:sp>
        <p:nvSpPr>
          <p:cNvPr id="6" name="Plassholder for lysbilde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1D35C1-A804-4A93-985E-51BD2B720080}" type="slidenum">
              <a:rPr lang="nb-NO" smtClean="0"/>
              <a:t>‹#›</a:t>
            </a:fld>
            <a:endParaRPr lang="nb-NO"/>
          </a:p>
        </p:txBody>
      </p:sp>
    </p:spTree>
    <p:extLst>
      <p:ext uri="{BB962C8B-B14F-4D97-AF65-F5344CB8AC3E}">
        <p14:creationId xmlns:p14="http://schemas.microsoft.com/office/powerpoint/2010/main" val="41253790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p:txBody>
          <a:bodyPr/>
          <a:lstStyle/>
          <a:p>
            <a:r>
              <a:rPr lang="nb-NO" dirty="0"/>
              <a:t>12 Gjenanskaffelsesverdi</a:t>
            </a:r>
          </a:p>
        </p:txBody>
      </p:sp>
      <p:sp>
        <p:nvSpPr>
          <p:cNvPr id="3" name="Undertittel 2"/>
          <p:cNvSpPr>
            <a:spLocks noGrp="1"/>
          </p:cNvSpPr>
          <p:nvPr>
            <p:ph type="subTitle" idx="1"/>
          </p:nvPr>
        </p:nvSpPr>
        <p:spPr/>
        <p:txBody>
          <a:bodyPr/>
          <a:lstStyle/>
          <a:p>
            <a:endParaRPr lang="nb-NO"/>
          </a:p>
        </p:txBody>
      </p:sp>
    </p:spTree>
    <p:extLst>
      <p:ext uri="{BB962C8B-B14F-4D97-AF65-F5344CB8AC3E}">
        <p14:creationId xmlns:p14="http://schemas.microsoft.com/office/powerpoint/2010/main" val="19241506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12 Gjenanskaffelsesverdi</a:t>
            </a:r>
          </a:p>
        </p:txBody>
      </p:sp>
      <p:sp>
        <p:nvSpPr>
          <p:cNvPr id="3" name="Plassholder for innhold 2"/>
          <p:cNvSpPr>
            <a:spLocks noGrp="1"/>
          </p:cNvSpPr>
          <p:nvPr>
            <p:ph idx="1"/>
          </p:nvPr>
        </p:nvSpPr>
        <p:spPr/>
        <p:txBody>
          <a:bodyPr>
            <a:normAutofit/>
          </a:bodyPr>
          <a:lstStyle/>
          <a:p>
            <a:r>
              <a:rPr lang="nb-NO" dirty="0"/>
              <a:t>Markedsverdi – salg</a:t>
            </a:r>
          </a:p>
          <a:p>
            <a:r>
              <a:rPr lang="nb-NO" dirty="0"/>
              <a:t>Investeringsverdi – eie fortsatt</a:t>
            </a:r>
          </a:p>
          <a:p>
            <a:r>
              <a:rPr lang="nb-NO" i="1" dirty="0"/>
              <a:t>Gjenanskaffelsesverdi – miste</a:t>
            </a:r>
          </a:p>
          <a:p>
            <a:pPr lvl="1"/>
            <a:r>
              <a:rPr lang="nb-NO" dirty="0"/>
              <a:t>Aktuell også bl.a. </a:t>
            </a:r>
            <a:r>
              <a:rPr lang="nb-NO" dirty="0" err="1"/>
              <a:t>ifm</a:t>
            </a:r>
            <a:r>
              <a:rPr lang="nb-NO" dirty="0"/>
              <a:t> regnskap for spesielle bygg og anlegg</a:t>
            </a:r>
          </a:p>
          <a:p>
            <a:r>
              <a:rPr lang="nb-NO" dirty="0"/>
              <a:t>Også kalt </a:t>
            </a:r>
            <a:r>
              <a:rPr lang="nb-NO" i="1" dirty="0"/>
              <a:t>gjenervervsverdi</a:t>
            </a:r>
            <a:r>
              <a:rPr lang="nb-NO" dirty="0"/>
              <a:t>, </a:t>
            </a:r>
            <a:r>
              <a:rPr lang="nb-NO" i="1" dirty="0"/>
              <a:t>utgifter til </a:t>
            </a:r>
            <a:r>
              <a:rPr lang="nb-NO" i="1" dirty="0" err="1"/>
              <a:t>attkjøp</a:t>
            </a:r>
            <a:endParaRPr lang="nb-NO" dirty="0"/>
          </a:p>
          <a:p>
            <a:r>
              <a:rPr lang="nb-NO" dirty="0"/>
              <a:t>Kostnadsrelatert, dvs. ikke direkte knyttet til «nytten» av eiendommen</a:t>
            </a:r>
          </a:p>
          <a:p>
            <a:r>
              <a:rPr lang="nb-NO" dirty="0"/>
              <a:t>Ulik teknisk verdi, fordi gjenanskaffelsesverdi er knyttet til knippe av rettigheter</a:t>
            </a:r>
            <a:endParaRPr lang="nb-NO" i="1" dirty="0"/>
          </a:p>
        </p:txBody>
      </p:sp>
    </p:spTree>
    <p:extLst>
      <p:ext uri="{BB962C8B-B14F-4D97-AF65-F5344CB8AC3E}">
        <p14:creationId xmlns:p14="http://schemas.microsoft.com/office/powerpoint/2010/main" val="24937226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Definisjon (RICS 2014)</a:t>
            </a:r>
          </a:p>
        </p:txBody>
      </p:sp>
      <p:sp>
        <p:nvSpPr>
          <p:cNvPr id="3" name="Plassholder for innhold 2"/>
          <p:cNvSpPr>
            <a:spLocks noGrp="1"/>
          </p:cNvSpPr>
          <p:nvPr>
            <p:ph idx="1"/>
          </p:nvPr>
        </p:nvSpPr>
        <p:spPr/>
        <p:txBody>
          <a:bodyPr/>
          <a:lstStyle/>
          <a:p>
            <a:r>
              <a:rPr lang="en-US" i="1" dirty="0"/>
              <a:t>… depreciated replacement cost (DRC) The current cost of replacing an asset with its modern equivalent asset less deductions for physical deterioration and all relevant forms of obsolescence and </a:t>
            </a:r>
            <a:r>
              <a:rPr lang="en-US" i="1" dirty="0" err="1"/>
              <a:t>optimisation</a:t>
            </a:r>
            <a:r>
              <a:rPr lang="en-US" i="1" dirty="0"/>
              <a:t>.</a:t>
            </a:r>
            <a:endParaRPr lang="nb-NO" i="1" dirty="0"/>
          </a:p>
          <a:p>
            <a:r>
              <a:rPr lang="nb-NO" i="1" dirty="0"/>
              <a:t>Nedskrevet gjenanskaffelsesverdi er dagens kostnad ved å erstatte en eiendel med en tilsvarende, moderne eiendel, med fradrag for fysisk slitasje og alle relevante former for foreldelse og optimering.</a:t>
            </a:r>
          </a:p>
        </p:txBody>
      </p:sp>
    </p:spTree>
    <p:extLst>
      <p:ext uri="{BB962C8B-B14F-4D97-AF65-F5344CB8AC3E}">
        <p14:creationId xmlns:p14="http://schemas.microsoft.com/office/powerpoint/2010/main" val="6887831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Framgangsmåte</a:t>
            </a:r>
          </a:p>
        </p:txBody>
      </p:sp>
      <p:sp>
        <p:nvSpPr>
          <p:cNvPr id="3" name="Plassholder for innhold 2"/>
          <p:cNvSpPr>
            <a:spLocks noGrp="1"/>
          </p:cNvSpPr>
          <p:nvPr>
            <p:ph idx="1"/>
          </p:nvPr>
        </p:nvSpPr>
        <p:spPr/>
        <p:txBody>
          <a:bodyPr/>
          <a:lstStyle/>
          <a:p>
            <a:pPr lvl="0"/>
            <a:r>
              <a:rPr lang="nb-NO" dirty="0"/>
              <a:t>Analyser eieren eller den potensielle </a:t>
            </a:r>
            <a:r>
              <a:rPr lang="nb-NO" b="1" dirty="0"/>
              <a:t>eieren</a:t>
            </a:r>
          </a:p>
          <a:p>
            <a:pPr lvl="0"/>
            <a:r>
              <a:rPr lang="nb-NO" dirty="0"/>
              <a:t>Vurder hvordan eieren vil utnytte </a:t>
            </a:r>
            <a:r>
              <a:rPr lang="nb-NO" b="1" dirty="0"/>
              <a:t>eiendommen</a:t>
            </a:r>
          </a:p>
          <a:p>
            <a:pPr lvl="0"/>
            <a:r>
              <a:rPr lang="nb-NO" dirty="0"/>
              <a:t>Vurder hvilken funksjon den tapte eller skadede delen har for eieren</a:t>
            </a:r>
          </a:p>
          <a:p>
            <a:pPr lvl="0"/>
            <a:r>
              <a:rPr lang="nb-NO" dirty="0"/>
              <a:t>Finn hvordan denne funksjonen mest hensiktsmessig kan </a:t>
            </a:r>
            <a:r>
              <a:rPr lang="nb-NO" b="1" dirty="0"/>
              <a:t>erstattes</a:t>
            </a:r>
          </a:p>
          <a:p>
            <a:pPr lvl="0"/>
            <a:r>
              <a:rPr lang="nb-NO" dirty="0"/>
              <a:t>Finn kostnadene ved den alternative løsningen</a:t>
            </a:r>
          </a:p>
          <a:p>
            <a:pPr lvl="0"/>
            <a:r>
              <a:rPr lang="nb-NO" dirty="0"/>
              <a:t>Fradrag for slitasje, foreldelse og optimering</a:t>
            </a:r>
          </a:p>
          <a:p>
            <a:endParaRPr lang="nb-NO" dirty="0"/>
          </a:p>
        </p:txBody>
      </p:sp>
    </p:spTree>
    <p:extLst>
      <p:ext uri="{BB962C8B-B14F-4D97-AF65-F5344CB8AC3E}">
        <p14:creationId xmlns:p14="http://schemas.microsoft.com/office/powerpoint/2010/main" val="5640084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Eksempel</a:t>
            </a:r>
          </a:p>
        </p:txBody>
      </p:sp>
      <p:sp>
        <p:nvSpPr>
          <p:cNvPr id="3" name="Plassholder for innhold 2"/>
          <p:cNvSpPr>
            <a:spLocks noGrp="1"/>
          </p:cNvSpPr>
          <p:nvPr>
            <p:ph idx="1"/>
          </p:nvPr>
        </p:nvSpPr>
        <p:spPr/>
        <p:txBody>
          <a:bodyPr>
            <a:normAutofit fontScale="92500" lnSpcReduction="10000"/>
          </a:bodyPr>
          <a:lstStyle/>
          <a:p>
            <a:pPr marL="0" indent="0">
              <a:buNone/>
            </a:pPr>
            <a:r>
              <a:rPr lang="nb-NO" i="1" dirty="0"/>
              <a:t>Du skal finne gjenanskaffelsesverdien av en låve på et landbrukseiendom. Eiendommen har 70 daa dyrka mark og ligger i et korndistrikt på Østlandet. Låven er bygd i 1935. Den inneholder plass til tolv melkekyr, fire kalver, tolv griser og tre hester. Det er videre lagringsplass til høy og innvendige siloer til surfôr. Det er også lagringsplass til redskap i to etasjer. Bygningen har imidlertid ikke porter, gulv, kjørebroer osv. som er dimensjonert for de maskinene og redskapene som er aktuelle å bruke på et gårdsbruk i dag, og bygningen er heller ikke veldig godt egnet som lager eller lignende.</a:t>
            </a:r>
          </a:p>
          <a:p>
            <a:pPr marL="0" indent="0">
              <a:buNone/>
            </a:pPr>
            <a:r>
              <a:rPr lang="nb-NO" i="1" dirty="0"/>
              <a:t>Du står overfor følgende utfordring: Akkurat hva er en «tilsvarende, moderne eiendel»? Slike bygg blir ikke satt opp lenger. Du må i så fall spørre deg hvordan bygningen vil bli brukt framover. For å svare på det må du se for deg en bestemt eier eller eiertype. Først da kan du vurdere hvordan bygningen vil bli brukt, og ut fra det hva som er en «tilsvarende, moderne eiendel». </a:t>
            </a:r>
          </a:p>
          <a:p>
            <a:endParaRPr lang="nb-NO" dirty="0"/>
          </a:p>
        </p:txBody>
      </p:sp>
    </p:spTree>
    <p:extLst>
      <p:ext uri="{BB962C8B-B14F-4D97-AF65-F5344CB8AC3E}">
        <p14:creationId xmlns:p14="http://schemas.microsoft.com/office/powerpoint/2010/main" val="20376817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Eksempel forts. – hvilken funksjon?</a:t>
            </a:r>
          </a:p>
        </p:txBody>
      </p:sp>
      <p:sp>
        <p:nvSpPr>
          <p:cNvPr id="3" name="Plassholder for innhold 2"/>
          <p:cNvSpPr>
            <a:spLocks noGrp="1"/>
          </p:cNvSpPr>
          <p:nvPr>
            <p:ph idx="1"/>
          </p:nvPr>
        </p:nvSpPr>
        <p:spPr/>
        <p:txBody>
          <a:bodyPr>
            <a:normAutofit fontScale="92500" lnSpcReduction="10000"/>
          </a:bodyPr>
          <a:lstStyle/>
          <a:p>
            <a:pPr marL="0" indent="0">
              <a:buNone/>
            </a:pPr>
            <a:r>
              <a:rPr lang="nb-NO" i="1" dirty="0"/>
              <a:t>En eldre låve på et mindre landbrukseiendom på Østlandet vil neppe bli brukt til husdyrformål. Noen eiertyper kan imidlertid være interessert i å bruke den til å stalle opp familiens egne hester for fritidsformål. Den typen eiere bor vanligst nær et tettsted. I så fall kan det hende at det gamle låven dekker en funksjon som stall og tilhørende funksjoner. </a:t>
            </a:r>
          </a:p>
          <a:p>
            <a:pPr marL="0" indent="0">
              <a:buNone/>
            </a:pPr>
            <a:r>
              <a:rPr lang="nb-NO" i="1" dirty="0"/>
              <a:t>Andre eiertyper bruker bare låven som lagerbygg og/eller garasje. </a:t>
            </a:r>
          </a:p>
          <a:p>
            <a:pPr marL="0" indent="0">
              <a:buNone/>
            </a:pPr>
            <a:r>
              <a:rPr lang="nb-NO" i="1" dirty="0"/>
              <a:t>Andre igjen bruker låven til hold av noen få sauer for å holde kulturlandskapet oppe. </a:t>
            </a:r>
          </a:p>
          <a:p>
            <a:pPr marL="0" indent="0">
              <a:buNone/>
            </a:pPr>
            <a:r>
              <a:rPr lang="nb-NO" i="1" dirty="0"/>
              <a:t>Enkelte eiere bruker låven til det den var bygd for: noen få kuer og kalver, et par hester og noen griser, for eksempel kombinert med å drive publikumsrettet virksomhet på eiendommen.</a:t>
            </a:r>
          </a:p>
          <a:p>
            <a:endParaRPr lang="nb-NO" dirty="0"/>
          </a:p>
        </p:txBody>
      </p:sp>
    </p:spTree>
    <p:extLst>
      <p:ext uri="{BB962C8B-B14F-4D97-AF65-F5344CB8AC3E}">
        <p14:creationId xmlns:p14="http://schemas.microsoft.com/office/powerpoint/2010/main" val="29559900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Eksempel forts. – hvordan erstatte funksjonen?</a:t>
            </a:r>
          </a:p>
        </p:txBody>
      </p:sp>
      <p:sp>
        <p:nvSpPr>
          <p:cNvPr id="3" name="Plassholder for innhold 2"/>
          <p:cNvSpPr>
            <a:spLocks noGrp="1"/>
          </p:cNvSpPr>
          <p:nvPr>
            <p:ph idx="1"/>
          </p:nvPr>
        </p:nvSpPr>
        <p:spPr/>
        <p:txBody>
          <a:bodyPr>
            <a:normAutofit/>
          </a:bodyPr>
          <a:lstStyle/>
          <a:p>
            <a:pPr marL="0" indent="0">
              <a:buNone/>
            </a:pPr>
            <a:r>
              <a:rPr lang="nb-NO" i="1" dirty="0"/>
              <a:t>For eiertypene som bruker låven til egne hester, vil en «tilsvarende, moderne eiendom» være en mindre stallbygning.</a:t>
            </a:r>
          </a:p>
          <a:p>
            <a:pPr marL="0" indent="0">
              <a:buNone/>
            </a:pPr>
            <a:r>
              <a:rPr lang="nb-NO" i="1" dirty="0"/>
              <a:t>For dem som bruker låven som lagerbygg/og eller garasje, vil en «tilsvarende, moderne eiendom» kanskje være et kombinert lager og garasje.</a:t>
            </a:r>
          </a:p>
          <a:p>
            <a:pPr marL="0" indent="0">
              <a:buNone/>
            </a:pPr>
            <a:r>
              <a:rPr lang="nb-NO" i="1" dirty="0"/>
              <a:t>For dem som bruker låven til sauene sine, kan en «tilsvarende, moderne eiendom» være et temmelig enkelt skur til sauene og litt vinterfôr.</a:t>
            </a:r>
          </a:p>
          <a:p>
            <a:pPr marL="0" indent="0">
              <a:buNone/>
            </a:pPr>
            <a:r>
              <a:rPr lang="nb-NO" i="1" dirty="0"/>
              <a:t>For eiertypen som driver med publikumsrettet virksomhet av type «inn på tunet», vil en «tilsvarende, moderne eiendom» kanskje være at funksjonene deles på flere, separate bygninger.</a:t>
            </a:r>
          </a:p>
          <a:p>
            <a:endParaRPr lang="nb-NO" dirty="0"/>
          </a:p>
        </p:txBody>
      </p:sp>
    </p:spTree>
    <p:extLst>
      <p:ext uri="{BB962C8B-B14F-4D97-AF65-F5344CB8AC3E}">
        <p14:creationId xmlns:p14="http://schemas.microsoft.com/office/powerpoint/2010/main" val="14942157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Kostnader og fradrag</a:t>
            </a:r>
          </a:p>
        </p:txBody>
      </p:sp>
      <p:sp>
        <p:nvSpPr>
          <p:cNvPr id="3" name="Plassholder for innhold 2"/>
          <p:cNvSpPr>
            <a:spLocks noGrp="1"/>
          </p:cNvSpPr>
          <p:nvPr>
            <p:ph idx="1"/>
          </p:nvPr>
        </p:nvSpPr>
        <p:spPr/>
        <p:txBody>
          <a:bodyPr/>
          <a:lstStyle/>
          <a:p>
            <a:r>
              <a:rPr lang="nb-NO" dirty="0"/>
              <a:t>I prinsippet alle nødvendige kostnader, inkludert</a:t>
            </a:r>
          </a:p>
          <a:p>
            <a:pPr lvl="1"/>
            <a:r>
              <a:rPr lang="nb-NO" dirty="0"/>
              <a:t>Prosjektering</a:t>
            </a:r>
          </a:p>
          <a:p>
            <a:pPr lvl="1"/>
            <a:r>
              <a:rPr lang="nb-NO" dirty="0"/>
              <a:t>Søknadsprosesser</a:t>
            </a:r>
          </a:p>
          <a:p>
            <a:pPr lvl="1"/>
            <a:r>
              <a:rPr lang="nb-NO" dirty="0"/>
              <a:t>Administrasjon</a:t>
            </a:r>
          </a:p>
          <a:p>
            <a:pPr lvl="1"/>
            <a:r>
              <a:rPr lang="nb-NO" dirty="0"/>
              <a:t>Omlegging av veier, osv.</a:t>
            </a:r>
          </a:p>
          <a:p>
            <a:r>
              <a:rPr lang="nb-NO" dirty="0"/>
              <a:t>«Nedskrevet» innebærer fradrag, nytt kan ha</a:t>
            </a:r>
          </a:p>
          <a:p>
            <a:pPr lvl="1"/>
            <a:r>
              <a:rPr lang="nb-NO" dirty="0"/>
              <a:t>Bedre funksjon, beliggenhet, osv.</a:t>
            </a:r>
          </a:p>
          <a:p>
            <a:pPr lvl="1"/>
            <a:r>
              <a:rPr lang="nb-NO" dirty="0"/>
              <a:t>Lavere driftskostnader mv</a:t>
            </a:r>
          </a:p>
        </p:txBody>
      </p:sp>
    </p:spTree>
    <p:extLst>
      <p:ext uri="{BB962C8B-B14F-4D97-AF65-F5344CB8AC3E}">
        <p14:creationId xmlns:p14="http://schemas.microsoft.com/office/powerpoint/2010/main" val="2246042909"/>
      </p:ext>
    </p:extLst>
  </p:cSld>
  <p:clrMapOvr>
    <a:masterClrMapping/>
  </p:clrMapOvr>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TotalTime>
  <Words>743</Words>
  <Application>Microsoft Office PowerPoint</Application>
  <PresentationFormat>Widescreen</PresentationFormat>
  <Paragraphs>45</Paragraphs>
  <Slides>8</Slides>
  <Notes>2</Notes>
  <HiddenSlides>0</HiddenSlides>
  <MMClips>0</MMClips>
  <ScaleCrop>false</ScaleCrop>
  <HeadingPairs>
    <vt:vector size="6" baseType="variant">
      <vt:variant>
        <vt:lpstr>Brukte skrifter</vt:lpstr>
      </vt:variant>
      <vt:variant>
        <vt:i4>3</vt:i4>
      </vt:variant>
      <vt:variant>
        <vt:lpstr>Tema</vt:lpstr>
      </vt:variant>
      <vt:variant>
        <vt:i4>1</vt:i4>
      </vt:variant>
      <vt:variant>
        <vt:lpstr>Lysbildetitler</vt:lpstr>
      </vt:variant>
      <vt:variant>
        <vt:i4>8</vt:i4>
      </vt:variant>
    </vt:vector>
  </HeadingPairs>
  <TitlesOfParts>
    <vt:vector size="12" baseType="lpstr">
      <vt:lpstr>Arial</vt:lpstr>
      <vt:lpstr>Calibri</vt:lpstr>
      <vt:lpstr>Calibri Light</vt:lpstr>
      <vt:lpstr>Office-tema</vt:lpstr>
      <vt:lpstr>12 Gjenanskaffelsesverdi</vt:lpstr>
      <vt:lpstr>12 Gjenanskaffelsesverdi</vt:lpstr>
      <vt:lpstr>Definisjon (RICS 2014)</vt:lpstr>
      <vt:lpstr>Framgangsmåte</vt:lpstr>
      <vt:lpstr>Eksempel</vt:lpstr>
      <vt:lpstr>Eksempel forts. – hvilken funksjon?</vt:lpstr>
      <vt:lpstr>Eksempel forts. – hvordan erstatte funksjonen?</vt:lpstr>
      <vt:lpstr>Kostnader og fradrag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 Sammenligningsmetoden</dc:title>
  <dc:creator>Sølve Bærug</dc:creator>
  <cp:lastModifiedBy>Eli Valheim</cp:lastModifiedBy>
  <cp:revision>20</cp:revision>
  <dcterms:created xsi:type="dcterms:W3CDTF">2017-06-21T06:35:29Z</dcterms:created>
  <dcterms:modified xsi:type="dcterms:W3CDTF">2017-06-27T11:32:24Z</dcterms:modified>
</cp:coreProperties>
</file>